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20"/>
  </p:notesMasterIdLst>
  <p:sldIdLst>
    <p:sldId id="256" r:id="rId4"/>
    <p:sldId id="257" r:id="rId5"/>
    <p:sldId id="258" r:id="rId6"/>
    <p:sldId id="259" r:id="rId7"/>
    <p:sldId id="260" r:id="rId8"/>
    <p:sldId id="261" r:id="rId9"/>
    <p:sldId id="299" r:id="rId10"/>
    <p:sldId id="300" r:id="rId11"/>
    <p:sldId id="262" r:id="rId12"/>
    <p:sldId id="304" r:id="rId13"/>
    <p:sldId id="301" r:id="rId14"/>
    <p:sldId id="302" r:id="rId15"/>
    <p:sldId id="303" r:id="rId16"/>
    <p:sldId id="263" r:id="rId17"/>
    <p:sldId id="264" r:id="rId18"/>
    <p:sldId id="265" r:id="rId19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1"/>
      <p:bold r:id="rId22"/>
      <p:italic r:id="rId23"/>
      <p:boldItalic r:id="rId24"/>
    </p:embeddedFont>
    <p:embeddedFont>
      <p:font typeface="Roboto Medium" panose="020000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78" userDrawn="1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 pos="826" userDrawn="1">
          <p15:clr>
            <a:srgbClr val="747775"/>
          </p15:clr>
        </p15:guide>
        <p15:guide id="5" orient="horz" pos="2663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29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2838D9-A83F-41BB-999E-84F64E989CA2}">
  <a:tblStyle styleId="{F52838D9-A83F-41BB-999E-84F64E989C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658" y="96"/>
      </p:cViewPr>
      <p:guideLst>
        <p:guide pos="3878"/>
        <p:guide pos="397"/>
        <p:guide orient="horz" pos="3240"/>
        <p:guide orient="horz" pos="826"/>
        <p:guide orient="horz" pos="26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040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9252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3939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42470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1949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6666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{F52838D9-A83F-41BB-999E-84F64E989CA2}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{F52838D9-A83F-41BB-999E-84F64E989CA2}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629700" y="807023"/>
            <a:ext cx="7584300" cy="1514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Автоматизация обмена заказами между официантами и кухней в ресторане</a:t>
            </a:r>
            <a:endParaRPr sz="40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27375"/>
            <a:ext cx="24078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Архитектор 1С</a:t>
            </a:r>
            <a:endParaRPr lang="ru-RU"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Архитектура проекта</a:t>
            </a:r>
            <a:endParaRPr sz="3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25BFC8-0DA6-41A2-9070-42B3946AD1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5"/>
          <a:stretch/>
        </p:blipFill>
        <p:spPr>
          <a:xfrm>
            <a:off x="630238" y="1311275"/>
            <a:ext cx="6568851" cy="3063169"/>
          </a:xfrm>
          <a:prstGeom prst="rect">
            <a:avLst/>
          </a:prstGeom>
        </p:spPr>
      </p:pic>
      <p:sp>
        <p:nvSpPr>
          <p:cNvPr id="8" name="Google Shape;562;p70">
            <a:extLst>
              <a:ext uri="{FF2B5EF4-FFF2-40B4-BE49-F238E27FC236}">
                <a16:creationId xmlns:a16="http://schemas.microsoft.com/office/drawing/2014/main" id="{5E383D18-2943-4007-A8F0-2247296E5700}"/>
              </a:ext>
            </a:extLst>
          </p:cNvPr>
          <p:cNvSpPr/>
          <p:nvPr/>
        </p:nvSpPr>
        <p:spPr>
          <a:xfrm>
            <a:off x="7304642" y="131127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ER-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схема</a:t>
            </a:r>
          </a:p>
        </p:txBody>
      </p:sp>
    </p:spTree>
    <p:extLst>
      <p:ext uri="{BB962C8B-B14F-4D97-AF65-F5344CB8AC3E}">
        <p14:creationId xmlns:p14="http://schemas.microsoft.com/office/powerpoint/2010/main" val="1433676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Прототипы и реализованные макеты форм</a:t>
            </a:r>
            <a:endParaRPr sz="3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859A3D-4B02-47B0-8BEB-C50AFE9C23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1" b="1"/>
          <a:stretch/>
        </p:blipFill>
        <p:spPr>
          <a:xfrm>
            <a:off x="964066" y="1356360"/>
            <a:ext cx="7215868" cy="313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155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Прототипы и реализованные макеты форм</a:t>
            </a: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3CD077-88F3-4DBA-9718-1DDEB3248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092" y="1189704"/>
            <a:ext cx="4911816" cy="337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40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Тесты</a:t>
            </a:r>
            <a:endParaRPr sz="3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374027-9A1A-4635-8FFD-9DB962656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80" y="1027470"/>
            <a:ext cx="6020921" cy="274000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64990AB-9404-46F5-8DC7-D1D1C52C4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4051" y="1919272"/>
            <a:ext cx="6200391" cy="281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19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13" name="Google Shape;213;p42"/>
          <p:cNvGraphicFramePr/>
          <p:nvPr>
            <p:extLst>
              <p:ext uri="{D42A27DB-BD31-4B8C-83A1-F6EECF244321}">
                <p14:modId xmlns:p14="http://schemas.microsoft.com/office/powerpoint/2010/main" val="1932892268"/>
              </p:ext>
            </p:extLst>
          </p:nvPr>
        </p:nvGraphicFramePr>
        <p:xfrm>
          <a:off x="952500" y="1718400"/>
          <a:ext cx="7239000" cy="2336680"/>
        </p:xfrm>
        <a:graphic>
          <a:graphicData uri="http://schemas.openxmlformats.org/drawingml/2006/table">
            <a:tbl>
              <a:tblPr>
                <a:noFill/>
                <a:tableStyleId>{F52838D9-A83F-41BB-999E-84F64E989CA2}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Цель достигнута, задачи выполнены — система автоматизирует обмен заказами, ускоряя обслуживание.</a:t>
                      </a:r>
                      <a:endParaRPr sz="1600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Разработка в 1С прошла гладко, настройка </a:t>
                      </a:r>
                      <a:r>
                        <a:rPr lang="ru-RU" sz="1600" dirty="0" err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RabbitMQ</a:t>
                      </a:r>
                      <a:r>
                        <a:rPr lang="ru-RU" sz="1600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потребовала времени</a:t>
                      </a:r>
                      <a:endParaRPr sz="1600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Время разработки: 8-10 часов</a:t>
                      </a:r>
                      <a:endParaRPr sz="1600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 dirty="0"/>
              <a:t>Защита проекта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 dirty="0"/>
              <a:t>Тема: </a:t>
            </a:r>
            <a:r>
              <a:rPr lang="ru-RU" sz="2400" dirty="0"/>
              <a:t>Автоматизация обмена заказами между официантами и кухней в ресторане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4" name="Google Shape;164;p37"/>
          <p:cNvPicPr preferRelativeResize="0"/>
          <p:nvPr/>
        </p:nvPicPr>
        <p:blipFill>
          <a:blip r:embed="rId3"/>
          <a:srcRect t="664" b="664"/>
          <a:stretch/>
        </p:blipFill>
        <p:spPr>
          <a:xfrm>
            <a:off x="630000" y="20857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5" name="Google Shape;165;p37"/>
          <p:cNvSpPr txBox="1"/>
          <p:nvPr/>
        </p:nvSpPr>
        <p:spPr>
          <a:xfrm>
            <a:off x="3899475" y="1874225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Максим</a:t>
            </a:r>
            <a:r>
              <a:rPr lang="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 Рубцов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4" y="2250125"/>
            <a:ext cx="4787325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latin typeface="Roboto Medium"/>
                <a:ea typeface="Roboto Medium"/>
                <a:cs typeface="Roboto Medium"/>
                <a:sym typeface="Roboto Medium"/>
              </a:rPr>
              <a:t>Разработчик 1С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0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17145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000" dirty="0">
                <a:latin typeface="Roboto Medium"/>
                <a:ea typeface="Roboto Medium"/>
                <a:cs typeface="Roboto Medium"/>
                <a:sym typeface="Roboto Medium"/>
              </a:rPr>
              <a:t>4 года опыта работы на платформе 1С:Предприятие.</a:t>
            </a:r>
          </a:p>
          <a:p>
            <a:pPr marL="17145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ru-RU" sz="10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latin typeface="Roboto Medium"/>
                <a:ea typeface="Roboto Medium"/>
                <a:cs typeface="Roboto Medium"/>
                <a:sym typeface="Roboto Medium"/>
              </a:rPr>
              <a:t>Контакты: @</a:t>
            </a:r>
            <a:r>
              <a:rPr lang="en-US" sz="1000" dirty="0" err="1">
                <a:latin typeface="Roboto Medium"/>
                <a:ea typeface="Roboto Medium"/>
                <a:cs typeface="Roboto Medium"/>
                <a:sym typeface="Roboto Medium"/>
              </a:rPr>
              <a:t>maxrubtsoff</a:t>
            </a:r>
            <a:endParaRPr lang="ru-RU"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4" y="1491302"/>
            <a:ext cx="6358971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4" y="2071492"/>
            <a:ext cx="6358971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4" y="3143289"/>
            <a:ext cx="6358971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4" y="3737838"/>
            <a:ext cx="6358971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cxnSpLocks/>
            <a:stCxn id="172" idx="1"/>
            <a:endCxn id="173" idx="1"/>
          </p:cNvCxnSpPr>
          <p:nvPr/>
        </p:nvCxnSpPr>
        <p:spPr>
          <a:xfrm rot="10800000" flipV="1">
            <a:off x="1138124" y="1679402"/>
            <a:ext cx="12700" cy="580190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cxnSpLocks/>
          </p:cNvCxnSpPr>
          <p:nvPr/>
        </p:nvCxnSpPr>
        <p:spPr>
          <a:xfrm rot="10800000" flipV="1">
            <a:off x="1125425" y="2259592"/>
            <a:ext cx="12700" cy="1071797"/>
          </a:xfrm>
          <a:prstGeom prst="bentConnector3">
            <a:avLst>
              <a:gd name="adj1" fmla="val 1718717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cxnSpLocks/>
            <a:stCxn id="174" idx="1"/>
            <a:endCxn id="175" idx="1"/>
          </p:cNvCxnSpPr>
          <p:nvPr/>
        </p:nvCxnSpPr>
        <p:spPr>
          <a:xfrm rot="10800000" flipV="1">
            <a:off x="1138124" y="3331388"/>
            <a:ext cx="12700" cy="594549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cxnSpLocks/>
            <a:stCxn id="175" idx="1"/>
            <a:endCxn id="180" idx="1"/>
          </p:cNvCxnSpPr>
          <p:nvPr/>
        </p:nvCxnSpPr>
        <p:spPr>
          <a:xfrm rot="10800000" flipH="1" flipV="1">
            <a:off x="1138124" y="3925938"/>
            <a:ext cx="12" cy="526650"/>
          </a:xfrm>
          <a:prstGeom prst="bentConnector3">
            <a:avLst>
              <a:gd name="adj1" fmla="val -19050000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6" y="4264488"/>
            <a:ext cx="6358971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174;p38">
            <a:extLst>
              <a:ext uri="{FF2B5EF4-FFF2-40B4-BE49-F238E27FC236}">
                <a16:creationId xmlns:a16="http://schemas.microsoft.com/office/drawing/2014/main" id="{80A41D27-EDC6-4D93-AFD1-6EEA4019D315}"/>
              </a:ext>
            </a:extLst>
          </p:cNvPr>
          <p:cNvSpPr/>
          <p:nvPr/>
        </p:nvSpPr>
        <p:spPr>
          <a:xfrm>
            <a:off x="1131773" y="2611144"/>
            <a:ext cx="6365323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Архитектура, моделирование процессов и результаты работы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" name="Google Shape;178;p38">
            <a:extLst>
              <a:ext uri="{FF2B5EF4-FFF2-40B4-BE49-F238E27FC236}">
                <a16:creationId xmlns:a16="http://schemas.microsoft.com/office/drawing/2014/main" id="{F62729C4-65E0-47A5-8EFA-17ABC031891A}"/>
              </a:ext>
            </a:extLst>
          </p:cNvPr>
          <p:cNvCxnSpPr>
            <a:cxnSpLocks/>
            <a:stCxn id="173" idx="1"/>
            <a:endCxn id="15" idx="1"/>
          </p:cNvCxnSpPr>
          <p:nvPr/>
        </p:nvCxnSpPr>
        <p:spPr>
          <a:xfrm rot="10800000" flipV="1">
            <a:off x="1131774" y="2259592"/>
            <a:ext cx="6351" cy="539652"/>
          </a:xfrm>
          <a:prstGeom prst="bentConnector3">
            <a:avLst>
              <a:gd name="adj1" fmla="val 3442041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39"/>
          <p:cNvSpPr/>
          <p:nvPr/>
        </p:nvSpPr>
        <p:spPr>
          <a:xfrm>
            <a:off x="1039761" y="1076633"/>
            <a:ext cx="7064477" cy="1214284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Автоматизировать обмен заказами клиентов и их статусами между базами 1С официантов и кухни с использованием брокера сообщений </a:t>
            </a:r>
            <a:r>
              <a:rPr lang="ru-RU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RabbitMQ</a:t>
            </a:r>
            <a:r>
              <a:rPr lang="ru-RU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для ускорения обслуживания в ресторане, минимизации ошибок и обеспечения прозрачного взаимодействия между подразделениями.</a:t>
            </a:r>
            <a:endParaRPr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aphicFrame>
        <p:nvGraphicFramePr>
          <p:cNvPr id="9" name="Google Shape;411;p59">
            <a:extLst>
              <a:ext uri="{FF2B5EF4-FFF2-40B4-BE49-F238E27FC236}">
                <a16:creationId xmlns:a16="http://schemas.microsoft.com/office/drawing/2014/main" id="{3C41B430-B310-43AA-BFB5-1B6BF8DA8E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1738214"/>
              </p:ext>
            </p:extLst>
          </p:nvPr>
        </p:nvGraphicFramePr>
        <p:xfrm>
          <a:off x="865238" y="2571750"/>
          <a:ext cx="7239000" cy="2006296"/>
        </p:xfrm>
        <a:graphic>
          <a:graphicData uri="http://schemas.openxmlformats.org/drawingml/2006/table">
            <a:tbl>
              <a:tblPr>
                <a:noFill/>
                <a:tableStyleId>{F52838D9-A83F-41BB-999E-84F64E989CA2}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5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Описать процесс, спроектировать объекты метаданных и создать прототипы ключевых форм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</a:t>
                      </a:r>
                      <a:endParaRPr lang="ru-RU"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Настроить окружение: развернуть 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RabbitMQ</a:t>
                      </a:r>
                      <a:r>
                        <a:rPr lang="ru-RU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и 2 информационные базы 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r>
                        <a:rPr lang="ru-RU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</a:t>
                      </a:r>
                      <a:endParaRPr lang="ru-RU"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Разработать необходимый функционал для работы официантов и персонала кухни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</a:t>
                      </a:r>
                      <a:endParaRPr lang="ru-RU"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Интегрировать 1С и RMQ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</a:t>
                      </a:r>
                      <a:r>
                        <a:rPr lang="ru-RU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Протестировать функционал: разработать 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YU</a:t>
                      </a:r>
                      <a:r>
                        <a:rPr lang="ru-RU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тесты и тесты на 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</a:t>
                      </a:r>
                      <a:r>
                        <a:rPr lang="ru-RU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1347422920"/>
              </p:ext>
            </p:extLst>
          </p:nvPr>
        </p:nvGraphicFramePr>
        <p:xfrm>
          <a:off x="952500" y="1671633"/>
          <a:ext cx="7239000" cy="2215238"/>
        </p:xfrm>
        <a:graphic>
          <a:graphicData uri="http://schemas.openxmlformats.org/drawingml/2006/table">
            <a:tbl>
              <a:tblPr>
                <a:noFill/>
                <a:tableStyleId>{F52838D9-A83F-41BB-999E-84F64E989CA2}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1С:Предприятие</a:t>
                      </a:r>
                      <a:endParaRPr lang="en-US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RabbitMQ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REST API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Docker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 было?</a:t>
            </a: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101A66-6A34-468B-BF2D-2BA1A815D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20" y="1293578"/>
            <a:ext cx="4843432" cy="2182125"/>
          </a:xfrm>
          <a:prstGeom prst="rect">
            <a:avLst/>
          </a:prstGeom>
        </p:spPr>
      </p:pic>
      <p:sp>
        <p:nvSpPr>
          <p:cNvPr id="8" name="Google Shape;381;p55">
            <a:extLst>
              <a:ext uri="{FF2B5EF4-FFF2-40B4-BE49-F238E27FC236}">
                <a16:creationId xmlns:a16="http://schemas.microsoft.com/office/drawing/2014/main" id="{F964C89F-270D-4BEA-BF1A-59BC8768FEE4}"/>
              </a:ext>
            </a:extLst>
          </p:cNvPr>
          <p:cNvSpPr/>
          <p:nvPr/>
        </p:nvSpPr>
        <p:spPr>
          <a:xfrm>
            <a:off x="6156324" y="878673"/>
            <a:ext cx="2741870" cy="3346265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Официанты передают заказы на кухню вручную через бумажные записки или устно, что приводит к задержкам, ошибкам и трудностям в отслеживании статуса заказов. Работать сложно из-за частых недоразумений и необходимости постоянного уточнения.</a:t>
            </a:r>
            <a:endParaRPr sz="12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" name="Google Shape;318;p49">
            <a:extLst>
              <a:ext uri="{FF2B5EF4-FFF2-40B4-BE49-F238E27FC236}">
                <a16:creationId xmlns:a16="http://schemas.microsoft.com/office/drawing/2014/main" id="{503E7A0B-1AC9-4AA8-AA7F-8EDDB0CC6BC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3329" y="4121700"/>
            <a:ext cx="508464" cy="50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1537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 стало?</a:t>
            </a:r>
            <a:endParaRPr sz="3000" dirty="0"/>
          </a:p>
        </p:txBody>
      </p:sp>
      <p:sp>
        <p:nvSpPr>
          <p:cNvPr id="8" name="Google Shape;381;p55">
            <a:extLst>
              <a:ext uri="{FF2B5EF4-FFF2-40B4-BE49-F238E27FC236}">
                <a16:creationId xmlns:a16="http://schemas.microsoft.com/office/drawing/2014/main" id="{F964C89F-270D-4BEA-BF1A-59BC8768FEE4}"/>
              </a:ext>
            </a:extLst>
          </p:cNvPr>
          <p:cNvSpPr/>
          <p:nvPr/>
        </p:nvSpPr>
        <p:spPr>
          <a:xfrm>
            <a:off x="6156325" y="1115925"/>
            <a:ext cx="2736952" cy="2847512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Заказы мгновенно передаются на кухню через 1С и </a:t>
            </a:r>
            <a:r>
              <a:rPr lang="ru-RU" dirty="0" err="1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RabbitMQ</a:t>
            </a:r>
            <a:r>
              <a:rPr lang="ru-RU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, а официанты сразу видят статус готовности. Автоматизация устранила ошибки и ускорила обслуживание. Работать стало проще и эффективнее.</a:t>
            </a:r>
            <a:endParaRPr sz="12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CEBBD2-1D35-49A4-8E8F-262B42554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11" y="1115925"/>
            <a:ext cx="5525205" cy="2847512"/>
          </a:xfrm>
          <a:prstGeom prst="rect">
            <a:avLst/>
          </a:prstGeom>
        </p:spPr>
      </p:pic>
      <p:pic>
        <p:nvPicPr>
          <p:cNvPr id="9" name="Google Shape;319;p49">
            <a:extLst>
              <a:ext uri="{FF2B5EF4-FFF2-40B4-BE49-F238E27FC236}">
                <a16:creationId xmlns:a16="http://schemas.microsoft.com/office/drawing/2014/main" id="{65CBA625-CC70-4F9E-A810-94172199B6B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8246" y="4099952"/>
            <a:ext cx="508464" cy="50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7874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Архитектура проекта</a:t>
            </a: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919DA3E-3DE4-461E-A553-F84B9E92A5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2" t="923" r="613" b="1557"/>
          <a:stretch/>
        </p:blipFill>
        <p:spPr>
          <a:xfrm>
            <a:off x="662370" y="1315648"/>
            <a:ext cx="6076273" cy="3411794"/>
          </a:xfrm>
          <a:prstGeom prst="rect">
            <a:avLst/>
          </a:prstGeom>
        </p:spPr>
      </p:pic>
      <p:sp>
        <p:nvSpPr>
          <p:cNvPr id="9" name="Google Shape;562;p70">
            <a:extLst>
              <a:ext uri="{FF2B5EF4-FFF2-40B4-BE49-F238E27FC236}">
                <a16:creationId xmlns:a16="http://schemas.microsoft.com/office/drawing/2014/main" id="{F86FCADE-ABB5-4E38-9BA0-D1305BFAC45C}"/>
              </a:ext>
            </a:extLst>
          </p:cNvPr>
          <p:cNvSpPr/>
          <p:nvPr/>
        </p:nvSpPr>
        <p:spPr>
          <a:xfrm>
            <a:off x="7199088" y="22485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Главное звено -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RabbitMQ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" name="Google Shape;286;p49">
            <a:extLst>
              <a:ext uri="{FF2B5EF4-FFF2-40B4-BE49-F238E27FC236}">
                <a16:creationId xmlns:a16="http://schemas.microsoft.com/office/drawing/2014/main" id="{1418A433-5279-49A4-8AB6-133397912B7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0129" y="2600942"/>
            <a:ext cx="588118" cy="5881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62;p70">
            <a:extLst>
              <a:ext uri="{FF2B5EF4-FFF2-40B4-BE49-F238E27FC236}">
                <a16:creationId xmlns:a16="http://schemas.microsoft.com/office/drawing/2014/main" id="{9028410C-BE44-42BA-9DD1-E9A52BB7B4A2}"/>
              </a:ext>
            </a:extLst>
          </p:cNvPr>
          <p:cNvSpPr/>
          <p:nvPr/>
        </p:nvSpPr>
        <p:spPr>
          <a:xfrm>
            <a:off x="7199088" y="1315648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C4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332</Words>
  <Application>Microsoft Office PowerPoint</Application>
  <PresentationFormat>Экран (16:9)</PresentationFormat>
  <Paragraphs>66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Roboto</vt:lpstr>
      <vt:lpstr>Arial</vt:lpstr>
      <vt:lpstr>Courier New</vt:lpstr>
      <vt:lpstr>Roboto Medium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Автоматизация обмена заказами между официантами и кухней в ресторане   </vt:lpstr>
      <vt:lpstr>План защиты</vt:lpstr>
      <vt:lpstr>Презентация PowerPoint</vt:lpstr>
      <vt:lpstr>Какие технологии использовались </vt:lpstr>
      <vt:lpstr>Как было?</vt:lpstr>
      <vt:lpstr>Как стало?</vt:lpstr>
      <vt:lpstr>Архитектура проекта</vt:lpstr>
      <vt:lpstr>Архитектура проекта</vt:lpstr>
      <vt:lpstr>Прототипы и реализованные макеты форм</vt:lpstr>
      <vt:lpstr>Прототипы и реализованные макеты форм</vt:lpstr>
      <vt:lpstr>Тесты</vt:lpstr>
      <vt:lpstr>Выводы 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Максим Рубцов</dc:creator>
  <cp:lastModifiedBy>Максим Рубцов</cp:lastModifiedBy>
  <cp:revision>7</cp:revision>
  <dcterms:modified xsi:type="dcterms:W3CDTF">2025-05-17T15:05:30Z</dcterms:modified>
</cp:coreProperties>
</file>